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61" r:id="rId5"/>
    <p:sldId id="262" r:id="rId6"/>
    <p:sldId id="277" r:id="rId7"/>
    <p:sldId id="276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8" r:id="rId16"/>
    <p:sldId id="271" r:id="rId17"/>
    <p:sldId id="272" r:id="rId18"/>
    <p:sldId id="273" r:id="rId19"/>
    <p:sldId id="274" r:id="rId20"/>
    <p:sldId id="275" r:id="rId21"/>
    <p:sldId id="279" r:id="rId22"/>
    <p:sldId id="280" r:id="rId23"/>
    <p:sldId id="281" r:id="rId24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159839C-F7BD-49E5-938D-E50928D237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85DEB2-3D58-4F27-9E46-BEA0BFDEC6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A1FE6-24EA-4C8A-B1EB-7DA020B7423E}" type="datetime1">
              <a:rPr lang="it-IT" smtClean="0"/>
              <a:t>25/06/2024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781359-F892-40DA-8D43-1D8743C32F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BF0346-7CA4-43F8-84F2-89B4BC27EF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E6842-82CC-4783-88C6-53287C37A5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57618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22181F-7101-4AB5-B761-68836BBA02B5}" type="datetime1">
              <a:rPr lang="it-IT" noProof="0" smtClean="0"/>
              <a:t>25/06/2024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725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5896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3894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3998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tango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igura a mano libera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igura a mano libera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tango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igura a mano libera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igura a mano libera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igura a mano libera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igura a mano libera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igura a mano libera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igura a mano libera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igura a mano libera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igura a mano libera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igura a mano libera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igura a mano libera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igura a mano libera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igura a mano libera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igura a mano libera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igura a mano libera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igura a mano libera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igura a mano libera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igura a mano libera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igura a mano libera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igura a mano libera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igura a mano libera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igura a mano libera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igura a mano libera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igura a mano libera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igura a mano libera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tango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igura a mano libera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igura a mano libera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igura a mano libera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igura a mano libera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igura a mano libera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igura a mano libera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igura a mano libera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igura a mano libera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igura a mano libera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igura a mano libera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igura a mano libera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tango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igura a mano libera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igura a mano libera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igura a mano libera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igura a mano libera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igura a mano libera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igura a mano libera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igura a mano libera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igura a mano libera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igura a mano libera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igura a mano libera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igura a mano libera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igura a mano libera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igura a mano libera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23FBDE1C-3E23-4D72-9753-B4EF5FB360A1}" type="datetime1">
              <a:rPr lang="it-IT" noProof="0" smtClean="0"/>
              <a:t>25/06/2024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9577CA-5A09-41ED-A164-84368F874A4B}" type="datetime1">
              <a:rPr lang="it-IT" noProof="0" smtClean="0"/>
              <a:t>25/06/2024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9F7B80-FF5B-4136-9E65-D5DCEF4C527B}" type="datetime1">
              <a:rPr lang="it-IT" noProof="0" smtClean="0"/>
              <a:t>25/06/2024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D79612-3B46-4284-A767-A504E7449D1D}" type="datetime1">
              <a:rPr lang="it-IT" noProof="0" smtClean="0"/>
              <a:t>25/06/2024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60" name="Casella di tes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sella di tes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52887C-36F7-4A94-BF5F-9AD0CB67DF90}" type="datetime1">
              <a:rPr lang="it-IT" noProof="0" smtClean="0"/>
              <a:t>25/06/2024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0D910D-92A4-4D4E-87E8-CF5990CC8BFA}" type="datetime1">
              <a:rPr lang="it-IT" noProof="0" smtClean="0"/>
              <a:t>25/06/2024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1E5C89-B3A8-4E4A-8697-CFD0B4984920}" type="datetime1">
              <a:rPr lang="it-IT" noProof="0" smtClean="0"/>
              <a:t>25/06/2024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181C1-3482-4CDD-BE88-72197856663F}" type="datetime1">
              <a:rPr lang="it-IT" noProof="0" smtClean="0"/>
              <a:t>25/06/2024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26C84B-C93D-4C1F-82C3-9D1EAA99230D}" type="datetime1">
              <a:rPr lang="it-IT" noProof="0" smtClean="0"/>
              <a:t>25/06/2024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3C8DFC-C36E-4EBB-ACA5-2B2AAF43B01E}" type="datetime1">
              <a:rPr lang="it-IT" noProof="0" smtClean="0"/>
              <a:t>25/06/2024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FBC21F-3A72-41B6-9FD8-FE4121271697}" type="datetime1">
              <a:rPr lang="it-IT" noProof="0" smtClean="0"/>
              <a:t>25/06/2024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C39564-CB3F-41F9-BFFC-657697494CDD}" type="datetime1">
              <a:rPr lang="it-IT" noProof="0" smtClean="0"/>
              <a:t>25/06/2024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F9050-B9DC-4CFD-AC22-5207D288D62D}" type="datetime1">
              <a:rPr lang="it-IT" noProof="0" smtClean="0"/>
              <a:t>25/06/2024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86EFB9-AA69-4A1B-B50A-58CDBA1E1577}" type="datetime1">
              <a:rPr lang="it-IT" noProof="0" smtClean="0"/>
              <a:t>25/06/2024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0A7AD1-96F9-4336-A995-5BEC3E0281AF}" type="datetime1">
              <a:rPr lang="it-IT" noProof="0" smtClean="0"/>
              <a:t>25/06/2024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DA8EA9-A1B1-41D6-8354-C54A3DEE51FB}" type="datetime1">
              <a:rPr lang="it-IT" noProof="0" smtClean="0"/>
              <a:t>25/06/2024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9B972-50DF-4E87-B167-DF1BED440C81}" type="datetime1">
              <a:rPr lang="it-IT" noProof="0" smtClean="0"/>
              <a:t>25/06/2024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tango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igura a mano libera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igura a mano libera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igura a mano libera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igura a mano libera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igura a mano libera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igura a mano libera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igura a mano libera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igura a mano libera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igura a mano libera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igura a mano libera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igura a mano libera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igura a mano libera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igura a mano libera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igura a mano libera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tango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igura a mano libera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igura a mano libera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igura a mano libera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igura a mano libera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igura a mano libera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igura a mano libera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igura a mano libera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igura a mano libera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igura a mano libera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igura a mano libera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igura a mano libera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igura a mano libera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igura a mano libera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igura a mano libera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igura a mano libera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igura a mano libera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igura a mano libera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igura a mano libera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igura a mano libera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tango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F347B6D-5694-4FFD-B935-9D95339993FA}" type="datetime1">
              <a:rPr lang="it-IT" noProof="0" smtClean="0"/>
              <a:t>25/06/2024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tango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pic>
          <p:nvPicPr>
            <p:cNvPr id="79" name="Immagin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magine 4" descr="primo piano del circuito stampa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tangolo con angoli arrotondati in diagona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igura a mano libera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85" name="Figura a mano libera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86" name="Figura a mano libera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87" name="Figura a mano libera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88" name="Figura a mano libera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89" name="Figura a mano libera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0" name="Figura a mano libera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1" name="Figura a mano libera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2" name="Figura a mano libera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3" name="Rettango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4" name="Figura a mano libera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5" name="Figura a mano libera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6" name="Figura a mano libera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7" name="Figura a mano libera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8" name="Figura a mano libera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9" name="Figura a mano libera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0" name="Figura a mano libera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1" name="Figura a mano libera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2" name="Figura a mano libera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3" name="Rettango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it-IT" dirty="0"/>
              <a:t>G.A.S. CORP CINEMA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it-IT" dirty="0"/>
              <a:t>Programmazione Ad Oggetti Ingegneria Del Software A.A.2023/2024</a:t>
            </a:r>
          </a:p>
          <a:p>
            <a:pPr algn="ctr" rtl="0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F342131-4D08-589B-6FBA-8805E137E3E8}"/>
              </a:ext>
            </a:extLst>
          </p:cNvPr>
          <p:cNvSpPr txBox="1"/>
          <p:nvPr/>
        </p:nvSpPr>
        <p:spPr>
          <a:xfrm>
            <a:off x="90239" y="5733054"/>
            <a:ext cx="3893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GIOVANNI CAMPAGNA</a:t>
            </a:r>
          </a:p>
          <a:p>
            <a:r>
              <a:rPr lang="it-IT" sz="2000" dirty="0"/>
              <a:t>ADAM MOUTAWAKKIL</a:t>
            </a:r>
          </a:p>
          <a:p>
            <a:r>
              <a:rPr lang="it-IT" sz="2000" dirty="0"/>
              <a:t>SOUFIAN SADGAL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DE224B-4529-0293-A8F7-7347E1E2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576"/>
            <a:ext cx="9905998" cy="1478570"/>
          </a:xfrm>
        </p:spPr>
        <p:txBody>
          <a:bodyPr/>
          <a:lstStyle/>
          <a:p>
            <a:r>
              <a:rPr lang="it-IT" dirty="0"/>
              <a:t>Diagramma DI SEQUENZA UC1: REGISTRAZIONE E AUTENTICAZIONE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FDFB1E1-4349-0F95-AB54-BD20EF8D7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485623"/>
            <a:ext cx="6140042" cy="51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4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DE224B-4529-0293-A8F7-7347E1E2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576"/>
            <a:ext cx="9905998" cy="1478570"/>
          </a:xfrm>
        </p:spPr>
        <p:txBody>
          <a:bodyPr/>
          <a:lstStyle/>
          <a:p>
            <a:r>
              <a:rPr lang="it-IT" dirty="0"/>
              <a:t>Diagramma DI SEQUENZA UC2: PROCESSO DI VENDITA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C8254FF-4A2E-E99F-AABC-7F4D1F4F4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566146"/>
            <a:ext cx="7597798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61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DE224B-4529-0293-A8F7-7347E1E2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576"/>
            <a:ext cx="9905998" cy="1478570"/>
          </a:xfrm>
        </p:spPr>
        <p:txBody>
          <a:bodyPr/>
          <a:lstStyle/>
          <a:p>
            <a:r>
              <a:rPr lang="it-IT" dirty="0"/>
              <a:t>Diagramma DI SEQUENZA UC2: PROCESSO DI VENDITA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C8254FF-4A2E-E99F-AABC-7F4D1F4F4A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001" y="1566146"/>
            <a:ext cx="5555522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44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DE224B-4529-0293-A8F7-7347E1E2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576"/>
            <a:ext cx="9905998" cy="1478570"/>
          </a:xfrm>
        </p:spPr>
        <p:txBody>
          <a:bodyPr/>
          <a:lstStyle/>
          <a:p>
            <a:r>
              <a:rPr lang="it-IT" dirty="0"/>
              <a:t>Diagramma DI SEQUENZA UC3: GESTIONE DEI POSTI NELLE SALE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F27842A-7F29-B7E1-0E39-4D2CA02D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566146"/>
            <a:ext cx="6599492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54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DE224B-4529-0293-A8F7-7347E1E2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576"/>
            <a:ext cx="9905998" cy="1478570"/>
          </a:xfrm>
        </p:spPr>
        <p:txBody>
          <a:bodyPr/>
          <a:lstStyle/>
          <a:p>
            <a:r>
              <a:rPr lang="it-IT" dirty="0"/>
              <a:t>Diagramma DI SEQUENZA UC4: GESTIONE Delle proiezioni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D02710D-A46C-4C61-3F4B-7ED970887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457407"/>
            <a:ext cx="3558848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4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DE224B-4529-0293-A8F7-7347E1E2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576"/>
            <a:ext cx="9905998" cy="1478570"/>
          </a:xfrm>
        </p:spPr>
        <p:txBody>
          <a:bodyPr/>
          <a:lstStyle/>
          <a:p>
            <a:r>
              <a:rPr lang="it-IT" dirty="0"/>
              <a:t>Diagramma DI SEQUENZA UC5: GESTIONE Del CATALOGO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376464F-3112-F55F-D71B-5EFDBF8B7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566146"/>
            <a:ext cx="3817951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27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DE224B-4529-0293-A8F7-7347E1E2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576"/>
            <a:ext cx="9905998" cy="1478570"/>
          </a:xfrm>
        </p:spPr>
        <p:txBody>
          <a:bodyPr/>
          <a:lstStyle/>
          <a:p>
            <a:r>
              <a:rPr lang="it-IT" dirty="0"/>
              <a:t>STRUTTURA DATABASE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EABA394-F38B-873E-127A-A0158FF8C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261989"/>
            <a:ext cx="8283658" cy="52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21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891BB7-8AF6-856A-B88E-6151BECCCBF8}"/>
              </a:ext>
            </a:extLst>
          </p:cNvPr>
          <p:cNvSpPr txBox="1"/>
          <p:nvPr/>
        </p:nvSpPr>
        <p:spPr>
          <a:xfrm>
            <a:off x="7708490" y="68826"/>
            <a:ext cx="441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ARCHITETTURA MVC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F02E158-A31D-A0C2-AE6B-B4CC75C3DE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2561" y="230171"/>
            <a:ext cx="2535833" cy="639765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5C18F5B-EE4D-B79B-4822-1DEFE4A1F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357" y="128826"/>
            <a:ext cx="2386998" cy="660034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897CA14-BD4D-35A2-62C2-4BA2B3751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318" y="1457198"/>
            <a:ext cx="3665229" cy="39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46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B69CB7-93A9-9239-14C4-87C1B02B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39" y="285532"/>
            <a:ext cx="6167204" cy="620110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FLUSSO DI IMPLEMENTAZIONE: PATTERN DAO</a:t>
            </a:r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DA299902-9858-F3D5-68BB-F1A31674C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339" y="905642"/>
            <a:ext cx="2087111" cy="520291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4330E5-BC8B-2C3E-452A-D6110B80FB2F}"/>
              </a:ext>
            </a:extLst>
          </p:cNvPr>
          <p:cNvSpPr txBox="1"/>
          <p:nvPr/>
        </p:nvSpPr>
        <p:spPr>
          <a:xfrm>
            <a:off x="2673357" y="905642"/>
            <a:ext cx="7157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ffectLst/>
                <a:latin typeface="Helvetica Neue" panose="02000503000000020004" pitchFamily="2" charset="0"/>
              </a:rPr>
              <a:t>Il pattern DAO prevede un oggetto di dominio che esponga le informazioni da rendere persistenti e un interfaccia che definisce alcuni metodi, quest’ultima verrà poi implementata dalle varie classi che connettono il dominio con lo specifico database.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88026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00A39624-D0EB-801A-8AA9-B3766CF7D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893" y="285531"/>
            <a:ext cx="6632028" cy="620110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FLUSSO DI IMPLEMENTAZIONE: PATTERN FACADE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4937653-5DE6-6976-3FD5-FCFDE2A4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93" y="905641"/>
            <a:ext cx="5029200" cy="52832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B9D8C8-D90C-D255-19D7-6A2F3E3B29AF}"/>
              </a:ext>
            </a:extLst>
          </p:cNvPr>
          <p:cNvSpPr txBox="1"/>
          <p:nvPr/>
        </p:nvSpPr>
        <p:spPr>
          <a:xfrm>
            <a:off x="5786623" y="905641"/>
            <a:ext cx="49398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ffectLst/>
                <a:latin typeface="Helvetica Neue" panose="02000503000000020004" pitchFamily="2" charset="0"/>
              </a:rPr>
              <a:t>Il pattern </a:t>
            </a:r>
            <a:r>
              <a:rPr lang="it-IT" dirty="0" err="1">
                <a:effectLst/>
                <a:latin typeface="Helvetica Neue" panose="02000503000000020004" pitchFamily="2" charset="0"/>
              </a:rPr>
              <a:t>facade</a:t>
            </a:r>
            <a:r>
              <a:rPr lang="it-IT" dirty="0">
                <a:effectLst/>
                <a:latin typeface="Helvetica Neue" panose="02000503000000020004" pitchFamily="2" charset="0"/>
              </a:rPr>
              <a:t> si propone di risolvere il problema dell’accoppiamento tra singoli elementi di un sotto-sistema complesso mediante la definizione di un oggetto facciata.</a:t>
            </a:r>
          </a:p>
          <a:p>
            <a:r>
              <a:rPr lang="it-IT" dirty="0">
                <a:latin typeface="Helvetica Neue" panose="02000503000000020004" pitchFamily="2" charset="0"/>
              </a:rPr>
              <a:t>In questo caso </a:t>
            </a:r>
            <a:r>
              <a:rPr lang="it-IT" dirty="0" err="1">
                <a:latin typeface="Helvetica Neue" panose="02000503000000020004" pitchFamily="2" charset="0"/>
              </a:rPr>
              <a:t>Persistance</a:t>
            </a:r>
            <a:r>
              <a:rPr lang="it-IT" dirty="0">
                <a:latin typeface="Helvetica Neue" panose="02000503000000020004" pitchFamily="2" charset="0"/>
              </a:rPr>
              <a:t> </a:t>
            </a:r>
            <a:r>
              <a:rPr lang="it-IT" dirty="0" err="1">
                <a:latin typeface="Helvetica Neue" panose="02000503000000020004" pitchFamily="2" charset="0"/>
              </a:rPr>
              <a:t>Facade</a:t>
            </a:r>
            <a:r>
              <a:rPr lang="it-IT" dirty="0">
                <a:latin typeface="Helvetica Neue" panose="02000503000000020004" pitchFamily="2" charset="0"/>
              </a:rPr>
              <a:t> si pone come intermediario tra i DAO (che si affacciano sul livello di persistenza) e i vari oggetti che trattano dati che devono essere persisti, così facendo si nasconde a questi ultimi una logica potenzialmente complessa dato che questi devono comunicare solo con il </a:t>
            </a:r>
            <a:r>
              <a:rPr lang="it-IT" dirty="0" err="1">
                <a:latin typeface="Helvetica Neue" panose="02000503000000020004" pitchFamily="2" charset="0"/>
              </a:rPr>
              <a:t>facade</a:t>
            </a:r>
            <a:r>
              <a:rPr lang="it-IT" dirty="0">
                <a:latin typeface="Helvetica Neue" panose="02000503000000020004" pitchFamily="2" charset="0"/>
              </a:rPr>
              <a:t>.</a:t>
            </a:r>
            <a:endParaRPr lang="it-IT" dirty="0">
              <a:effectLst/>
              <a:latin typeface="Helvetica Neue" panose="02000503000000020004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832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tango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pic>
          <p:nvPicPr>
            <p:cNvPr id="176" name="Immagin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magine 3" descr="primo piano del circuito stampa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tango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0" name="Figura a mano libera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1" name="Figura a mano libera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2" name="Rettango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3" name="Figura a mano libera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4" name="Figura a mano libera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5" name="Figura a mano libera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6" name="Figura a mano libera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7" name="Figura a mano libera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8" name="Figura a mano libera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9" name="Figura a mano libera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0" name="Figura a mano libera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1" name="Figura a mano libera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2" name="Figura a mano libera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3" name="Figura a mano libera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4" name="Figura a mano libera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5" name="Figura a mano libera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6" name="Figura a mano libera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7" name="Figura a mano libera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8" name="Figura a mano libera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9" name="Figura a mano libera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0" name="Figura a mano libera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1" name="Figura a mano libera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2" name="Figura a mano libera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3" name="Figura a mano libera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4" name="Figura a mano libera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5" name="Figura a mano libera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6" name="Figura a mano libera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7" name="Rettango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8" name="Figura a mano libera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9" name="Figura a mano libera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0" name="Figura a mano libera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1" name="Figura a mano libera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2" name="Figura a mano libera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3" name="Figura a mano libera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4" name="Figura a mano libera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5" name="Figura a mano libera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6" name="Figura a mano libera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7" name="Figura a mano libera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8" name="Figura a mano libera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9" name="Rettango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0" name="Figura a mano libera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1" name="Figura a mano libera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2" name="Figura a mano libera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3" name="Figura a mano libera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4" name="Figura a mano libera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5" name="Figura a mano libera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6" name="Figura a mano libera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7" name="Figura a mano libera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8" name="Figura a mano libera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9" name="Figura a mano libera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30" name="Figura a mano libera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31" name="Figura a mano libera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32" name="Figura a mano libera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20" y="697893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3200" dirty="0"/>
              <a:t>DESCRIZIONE GENERALE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166936"/>
            <a:ext cx="3724656" cy="4164013"/>
          </a:xfrm>
        </p:spPr>
        <p:txBody>
          <a:bodyPr rtlCol="0">
            <a:normAutofit lnSpcReduction="10000"/>
          </a:bodyPr>
          <a:lstStyle/>
          <a:p>
            <a:pPr marL="0" indent="0" rtl="0">
              <a:lnSpc>
                <a:spcPct val="110000"/>
              </a:lnSpc>
              <a:buNone/>
            </a:pPr>
            <a:r>
              <a:rPr lang="it-IT" sz="1600" dirty="0"/>
              <a:t>Software che implementa parzialmente il sistema di gestione del cinema della G.A.S. CORP, verranno introdotte le seguenti funzionalità:</a:t>
            </a:r>
          </a:p>
          <a:p>
            <a:pPr>
              <a:lnSpc>
                <a:spcPct val="110000"/>
              </a:lnSpc>
            </a:pPr>
            <a:r>
              <a:rPr lang="it-IT" sz="1600" dirty="0"/>
              <a:t>Registrazione utente e autenticazione utente, cassiere e admin </a:t>
            </a:r>
          </a:p>
          <a:p>
            <a:pPr>
              <a:lnSpc>
                <a:spcPct val="110000"/>
              </a:lnSpc>
            </a:pPr>
            <a:r>
              <a:rPr lang="it-IT" sz="1600" dirty="0"/>
              <a:t>Acquisto online dei biglietti </a:t>
            </a:r>
          </a:p>
          <a:p>
            <a:pPr>
              <a:lnSpc>
                <a:spcPct val="110000"/>
              </a:lnSpc>
            </a:pPr>
            <a:r>
              <a:rPr lang="it-IT" sz="1600" dirty="0"/>
              <a:t>Acquisto sul posto dei biglietti e/o del cibo </a:t>
            </a:r>
          </a:p>
          <a:p>
            <a:pPr>
              <a:lnSpc>
                <a:spcPct val="110000"/>
              </a:lnSpc>
            </a:pPr>
            <a:r>
              <a:rPr lang="it-IT" sz="1600" dirty="0"/>
              <a:t>Gestione delle proiezioni dei film nelle 6 sale presenti nel cinema </a:t>
            </a:r>
          </a:p>
          <a:p>
            <a:pPr>
              <a:lnSpc>
                <a:spcPct val="110000"/>
              </a:lnSpc>
            </a:pPr>
            <a:r>
              <a:rPr lang="it-IT" sz="1600" dirty="0"/>
              <a:t>Gestione del catalogo dei film presenti al cinema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DAD5FB8-677D-6D99-1F52-B7A3F04C7A70}"/>
              </a:ext>
            </a:extLst>
          </p:cNvPr>
          <p:cNvSpPr>
            <a:spLocks noGrp="1"/>
          </p:cNvSpPr>
          <p:nvPr/>
        </p:nvSpPr>
        <p:spPr>
          <a:xfrm>
            <a:off x="371573" y="149603"/>
            <a:ext cx="7083329" cy="62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/>
              <a:t>FLUSSO DI IMPLEMENTAZIONE: PATTERN SINGLETON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FE87457-8C43-440A-FEC8-F6BDDF8F837A}"/>
              </a:ext>
            </a:extLst>
          </p:cNvPr>
          <p:cNvSpPr txBox="1"/>
          <p:nvPr/>
        </p:nvSpPr>
        <p:spPr>
          <a:xfrm>
            <a:off x="371573" y="769713"/>
            <a:ext cx="5719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SINGLETON</a:t>
            </a:r>
          </a:p>
          <a:p>
            <a:r>
              <a:rPr lang="it-IT" dirty="0"/>
              <a:t>Il </a:t>
            </a:r>
            <a:r>
              <a:rPr lang="it-IT" b="1" dirty="0"/>
              <a:t>Singleton</a:t>
            </a:r>
            <a:r>
              <a:rPr lang="it-IT" dirty="0"/>
              <a:t> è un pattern di progettazione </a:t>
            </a:r>
            <a:r>
              <a:rPr lang="it-IT" dirty="0" err="1"/>
              <a:t>creazionale</a:t>
            </a:r>
            <a:r>
              <a:rPr lang="it-IT" dirty="0"/>
              <a:t> che assicura che una classe abbia </a:t>
            </a:r>
            <a:r>
              <a:rPr lang="it-IT" b="1" dirty="0"/>
              <a:t>una sola istanza</a:t>
            </a:r>
            <a:r>
              <a:rPr lang="it-IT" dirty="0"/>
              <a:t> e fornisce un punto di accesso globale a questa istanza. Viene utilizzato quando è necessario garantire che una classe abbia esattamente un'istanza e che questa istanza sia accessibile da qualsiasi punto del programma.</a:t>
            </a: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54BDAB6-C39B-5AE3-A3D6-8C701CFF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395" y="2690791"/>
            <a:ext cx="5565014" cy="371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41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tango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pic>
          <p:nvPicPr>
            <p:cNvPr id="176" name="Immagin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magine 3" descr="primo piano del circuito stampa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tango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0" name="Figura a mano libera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1" name="Figura a mano libera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2" name="Rettango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3" name="Figura a mano libera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4" name="Figura a mano libera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5" name="Figura a mano libera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6" name="Figura a mano libera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7" name="Figura a mano libera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8" name="Figura a mano libera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9" name="Figura a mano libera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0" name="Figura a mano libera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1" name="Figura a mano libera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2" name="Figura a mano libera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3" name="Figura a mano libera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4" name="Figura a mano libera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5" name="Figura a mano libera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6" name="Figura a mano libera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7" name="Figura a mano libera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8" name="Figura a mano libera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9" name="Figura a mano libera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0" name="Figura a mano libera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1" name="Figura a mano libera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2" name="Figura a mano libera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3" name="Figura a mano libera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4" name="Figura a mano libera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5" name="Figura a mano libera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6" name="Figura a mano libera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7" name="Rettango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8" name="Figura a mano libera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9" name="Figura a mano libera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0" name="Figura a mano libera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1" name="Figura a mano libera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2" name="Figura a mano libera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3" name="Figura a mano libera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4" name="Figura a mano libera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5" name="Figura a mano libera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6" name="Figura a mano libera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7" name="Figura a mano libera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8" name="Figura a mano libera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9" name="Rettango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0" name="Figura a mano libera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1" name="Figura a mano libera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2" name="Figura a mano libera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3" name="Figura a mano libera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4" name="Figura a mano libera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5" name="Figura a mano libera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6" name="Figura a mano libera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7" name="Figura a mano libera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8" name="Figura a mano libera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9" name="Figura a mano libera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30" name="Figura a mano libera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31" name="Figura a mano libera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32" name="Figura a mano libera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20" y="697893"/>
            <a:ext cx="3362705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3200" dirty="0"/>
              <a:t>UNIFIED PROCESS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166936"/>
            <a:ext cx="3724656" cy="4164013"/>
          </a:xfrm>
        </p:spPr>
        <p:txBody>
          <a:bodyPr rtlCol="0">
            <a:normAutofit/>
          </a:bodyPr>
          <a:lstStyle/>
          <a:p>
            <a:pPr marL="0" indent="0" rtl="0">
              <a:lnSpc>
                <a:spcPct val="110000"/>
              </a:lnSpc>
              <a:buNone/>
            </a:pPr>
            <a:r>
              <a:rPr lang="it-IT" sz="1800" dirty="0"/>
              <a:t>Abbiamo adottato il processo Unified Process (UP) per il nostro processo di sviluppo software. Questo approccio iterativo e incrementale ci ha permesso di affrontare efficacemente i requisiti in evoluzione del progetto e di gestire le complessità del nostro sistema in modo flessibile.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C54F0EC-BA5D-C43E-7202-E7767020E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686426"/>
            <a:ext cx="7338696" cy="56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00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A21406-AFA8-07D0-A280-97EF91FC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REQUISITI FUNZIONALI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8D1409-1795-4D12-F0C9-5AB2CF928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377374" cy="2951778"/>
          </a:xfrm>
        </p:spPr>
        <p:txBody>
          <a:bodyPr>
            <a:normAutofit fontScale="70000" lnSpcReduction="20000"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it-IT" sz="2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REQUISITI UTENTE 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it-IT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RF1: Il sistema deve permettere all’utente di registrarsi.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it-IT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RF2: Il sistema deve permettere all’utente di autenticarsi per accedere al servizio.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it-IT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RF3: Il sistema deve permettere all’utente di visualizzare la lista dei film disponibili e degli orari disponibili.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it-IT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RF4: Il sistema deve permettere all’utente di scegliere posti e orario del film.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it-IT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RF5: Il sistema deve permettere all’utente di inserire le credenziali.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it-IT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RF6: Il sistema deve permettere all’utente di acquistare i biglietti.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5E34B2-CAF2-1AC2-2083-4AFA8B8BB339}"/>
              </a:ext>
            </a:extLst>
          </p:cNvPr>
          <p:cNvSpPr txBox="1">
            <a:spLocks/>
          </p:cNvSpPr>
          <p:nvPr/>
        </p:nvSpPr>
        <p:spPr>
          <a:xfrm>
            <a:off x="6518787" y="3725377"/>
            <a:ext cx="5111903" cy="2646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Font typeface="Arial" panose="020B0604020202020204" pitchFamily="34" charset="0"/>
              <a:buNone/>
            </a:pPr>
            <a:r>
              <a:rPr lang="it-IT" sz="19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REQUISITI CASSIERE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it-IT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RF7: Il sistema deve permettere al cassiere di autenticarsi per svolgere la propria mansione.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it-IT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RF8: Il sistema deve permettere al cassiere di visualizzare la lista dei film disponibili e degli orari disponibili.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it-IT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RF9: Il sistema deve permettere al cassiere di scegliere posti e orario del film.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it-IT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RF10: Il sistema deve permettere al cassiere di acquistare i biglietti dopo aver ricevuto il pagamento dal cliente (e se richiesto anche del cibo).</a:t>
            </a:r>
          </a:p>
        </p:txBody>
      </p:sp>
    </p:spTree>
    <p:extLst>
      <p:ext uri="{BB962C8B-B14F-4D97-AF65-F5344CB8AC3E}">
        <p14:creationId xmlns:p14="http://schemas.microsoft.com/office/powerpoint/2010/main" val="3075278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A21406-AFA8-07D0-A280-97EF91FC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REQUISITI FUNZIONALI 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5E34B2-CAF2-1AC2-2083-4AFA8B8BB339}"/>
              </a:ext>
            </a:extLst>
          </p:cNvPr>
          <p:cNvSpPr txBox="1">
            <a:spLocks/>
          </p:cNvSpPr>
          <p:nvPr/>
        </p:nvSpPr>
        <p:spPr>
          <a:xfrm>
            <a:off x="1141413" y="2097088"/>
            <a:ext cx="5111903" cy="2646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Font typeface="Arial" panose="020B0604020202020204" pitchFamily="34" charset="0"/>
              <a:buNone/>
            </a:pPr>
            <a:r>
              <a:rPr lang="it-IT" sz="17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REQUISITI ADMIN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it-IT" sz="1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RF11: Il sistema deve permettere all’admin di autenticarsi per svolgere la propria mansione.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it-IT" sz="1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RF12: Il sistema deve permettere all’admin di gestire l’elenco dei film disponibili e il loro indice di popolarità.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it-IT" sz="1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RF13: Il sistema deve permettere all’admin di aggiungere/rimuovere i film.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it-IT" sz="1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RF14: Il sistema deve permettere all’admin di assegnare ad ogni sala le proiezione di un film.</a:t>
            </a:r>
          </a:p>
        </p:txBody>
      </p:sp>
    </p:spTree>
    <p:extLst>
      <p:ext uri="{BB962C8B-B14F-4D97-AF65-F5344CB8AC3E}">
        <p14:creationId xmlns:p14="http://schemas.microsoft.com/office/powerpoint/2010/main" val="367208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A21406-AFA8-07D0-A280-97EF91FC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REQUISITI NON FUNZIONALI 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45E34B2-CAF2-1AC2-2083-4AFA8B8BB339}"/>
              </a:ext>
            </a:extLst>
          </p:cNvPr>
          <p:cNvSpPr txBox="1">
            <a:spLocks/>
          </p:cNvSpPr>
          <p:nvPr/>
        </p:nvSpPr>
        <p:spPr>
          <a:xfrm>
            <a:off x="1141413" y="2097088"/>
            <a:ext cx="5111903" cy="2646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Font typeface="Arial" panose="020B0604020202020204" pitchFamily="34" charset="0"/>
              <a:buNone/>
            </a:pPr>
            <a:r>
              <a:rPr lang="it-IT" sz="1800" dirty="0"/>
              <a:t>REQUISITI DEL PRODOTTO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it-IT" sz="1800" dirty="0"/>
              <a:t>RNF1: Il sistema viene eseguito su un qualsiasi dispositivo munito di JVM.</a:t>
            </a:r>
            <a:endParaRPr lang="it-IT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72491B-65A7-FD8A-C96B-B4AF691EA9CF}"/>
              </a:ext>
            </a:extLst>
          </p:cNvPr>
          <p:cNvSpPr txBox="1">
            <a:spLocks/>
          </p:cNvSpPr>
          <p:nvPr/>
        </p:nvSpPr>
        <p:spPr>
          <a:xfrm>
            <a:off x="1141412" y="3340868"/>
            <a:ext cx="5111903" cy="2646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Font typeface="Arial" panose="020B0604020202020204" pitchFamily="34" charset="0"/>
              <a:buNone/>
            </a:pPr>
            <a:r>
              <a:rPr lang="it-IT" sz="1800" dirty="0"/>
              <a:t>REQUISITI ORGANIZZATIVI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it-IT" sz="1600" dirty="0"/>
              <a:t>RNF2: Il sistema deve essere ultimato entro il 25 Giugno 2024.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it-IT" sz="1600" dirty="0"/>
              <a:t>RNF3: La documentazione deve essere scritta in lingua italiana (tranne la documentazione del codice che contiene termini in lingua inglese).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it-IT" sz="1600" dirty="0"/>
              <a:t>RNF4: Il sistema deve essere implementato con Java, MySQL e JavaFX.  </a:t>
            </a:r>
            <a:endParaRPr lang="it-IT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AAF97BD9-2D5F-5631-42C1-577ACD880993}"/>
              </a:ext>
            </a:extLst>
          </p:cNvPr>
          <p:cNvSpPr txBox="1">
            <a:spLocks/>
          </p:cNvSpPr>
          <p:nvPr/>
        </p:nvSpPr>
        <p:spPr>
          <a:xfrm>
            <a:off x="6253315" y="3420577"/>
            <a:ext cx="5111903" cy="2646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Font typeface="Arial" panose="020B0604020202020204" pitchFamily="34" charset="0"/>
              <a:buNone/>
            </a:pPr>
            <a:r>
              <a:rPr lang="it-IT" sz="1800" dirty="0"/>
              <a:t>REQUISITI ESTERNI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it-IT" sz="1600" dirty="0"/>
              <a:t>RNF5: Il sistema si appoggia a connessioni con database esterno MySQL.</a:t>
            </a:r>
            <a:endParaRPr lang="it-IT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97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tango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pic>
          <p:nvPicPr>
            <p:cNvPr id="176" name="Immagin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magine 3" descr="primo piano del circuito stampa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tango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0" name="Figura a mano libera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1" name="Figura a mano libera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2" name="Rettango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3" name="Figura a mano libera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4" name="Figura a mano libera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5" name="Figura a mano libera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6" name="Figura a mano libera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7" name="Figura a mano libera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8" name="Figura a mano libera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9" name="Figura a mano libera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0" name="Figura a mano libera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1" name="Figura a mano libera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2" name="Figura a mano libera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3" name="Figura a mano libera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4" name="Figura a mano libera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5" name="Figura a mano libera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6" name="Figura a mano libera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7" name="Figura a mano libera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8" name="Figura a mano libera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9" name="Figura a mano libera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0" name="Figura a mano libera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1" name="Figura a mano libera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2" name="Figura a mano libera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3" name="Figura a mano libera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4" name="Figura a mano libera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5" name="Figura a mano libera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6" name="Figura a mano libera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7" name="Rettango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8" name="Figura a mano libera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9" name="Figura a mano libera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0" name="Figura a mano libera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1" name="Figura a mano libera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2" name="Figura a mano libera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3" name="Figura a mano libera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4" name="Figura a mano libera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5" name="Figura a mano libera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6" name="Figura a mano libera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7" name="Figura a mano libera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8" name="Figura a mano libera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9" name="Rettango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0" name="Figura a mano libera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1" name="Figura a mano libera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2" name="Figura a mano libera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3" name="Figura a mano libera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4" name="Figura a mano libera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5" name="Figura a mano libera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6" name="Figura a mano libera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7" name="Figura a mano libera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8" name="Figura a mano libera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9" name="Figura a mano libera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30" name="Figura a mano libera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31" name="Figura a mano libera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32" name="Figura a mano libera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20" y="697893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it-IT" sz="3200" dirty="0"/>
              <a:t>CASI D’USO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166936"/>
            <a:ext cx="3724656" cy="4164013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it-IT" sz="1600" dirty="0"/>
              <a:t>UC1: Registrazione e autenticazione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it-IT" sz="1600" dirty="0"/>
              <a:t>UC2: Processo di vendita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it-IT" sz="1600" dirty="0"/>
              <a:t>UC3: Gestione dei posti nelle sale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it-IT" sz="1600" dirty="0"/>
              <a:t>UC4: Gestione delle proiezioni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it-IT" sz="1600" dirty="0"/>
              <a:t>UC5: Gestione del catalogo</a:t>
            </a:r>
          </a:p>
          <a:p>
            <a:pPr marL="0" indent="0" rtl="0">
              <a:lnSpc>
                <a:spcPct val="110000"/>
              </a:lnSpc>
              <a:buNone/>
            </a:pPr>
            <a:endParaRPr lang="it-IT" sz="1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57F1660-5BAB-1659-60CA-44E735E82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188" y="326898"/>
            <a:ext cx="4299770" cy="621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5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DE224B-4529-0293-A8F7-7347E1E2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576"/>
            <a:ext cx="9905998" cy="1478570"/>
          </a:xfrm>
        </p:spPr>
        <p:txBody>
          <a:bodyPr/>
          <a:lstStyle/>
          <a:p>
            <a:r>
              <a:rPr lang="it-IT" dirty="0"/>
              <a:t>Diagramma di dominio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CE4B777-C10C-3954-B964-4298887B8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117711"/>
            <a:ext cx="9691195" cy="46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86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DE224B-4529-0293-A8F7-7347E1E2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576"/>
            <a:ext cx="9905998" cy="1478570"/>
          </a:xfrm>
        </p:spPr>
        <p:txBody>
          <a:bodyPr/>
          <a:lstStyle/>
          <a:p>
            <a:r>
              <a:rPr lang="it-IT" dirty="0"/>
              <a:t>Diagramma Delle classi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CE4B777-C10C-3954-B964-4298887B8B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001" y="1122750"/>
            <a:ext cx="9695166" cy="538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2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44_TF45165253" id="{8AA93C96-D5CB-4393-859C-8C3B1E897495}" vid="{C8B0B965-D82E-487F-9A2C-5CBAF2A8B21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Circuito</Template>
  <TotalTime>97</TotalTime>
  <Words>749</Words>
  <Application>Microsoft Office PowerPoint</Application>
  <PresentationFormat>Widescreen</PresentationFormat>
  <Paragraphs>70</Paragraphs>
  <Slides>20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Calibri</vt:lpstr>
      <vt:lpstr>Helvetica Neue</vt:lpstr>
      <vt:lpstr>Tw Cen MT</vt:lpstr>
      <vt:lpstr>Wingdings</vt:lpstr>
      <vt:lpstr>Circuito</vt:lpstr>
      <vt:lpstr>G.A.S. CORP CINEMA</vt:lpstr>
      <vt:lpstr>DESCRIZIONE GENERALE</vt:lpstr>
      <vt:lpstr>UNIFIED PROCESS</vt:lpstr>
      <vt:lpstr>REQUISITI FUNZIONALI </vt:lpstr>
      <vt:lpstr>REQUISITI FUNZIONALI </vt:lpstr>
      <vt:lpstr>REQUISITI NON FUNZIONALI </vt:lpstr>
      <vt:lpstr>CASI D’USO</vt:lpstr>
      <vt:lpstr>Diagramma di dominio</vt:lpstr>
      <vt:lpstr>Diagramma Delle classi</vt:lpstr>
      <vt:lpstr>Diagramma DI SEQUENZA UC1: REGISTRAZIONE E AUTENTICAZIONE</vt:lpstr>
      <vt:lpstr>Diagramma DI SEQUENZA UC2: PROCESSO DI VENDITA</vt:lpstr>
      <vt:lpstr>Diagramma DI SEQUENZA UC2: PROCESSO DI VENDITA</vt:lpstr>
      <vt:lpstr>Diagramma DI SEQUENZA UC3: GESTIONE DEI POSTI NELLE SALE</vt:lpstr>
      <vt:lpstr>Diagramma DI SEQUENZA UC4: GESTIONE Delle proiezioni</vt:lpstr>
      <vt:lpstr>Diagramma DI SEQUENZA UC5: GESTIONE Del CATALOGO</vt:lpstr>
      <vt:lpstr>STRUTTURA DATABASE</vt:lpstr>
      <vt:lpstr>Presentazione standard di PowerPoint</vt:lpstr>
      <vt:lpstr>FLUSSO DI IMPLEMENTAZIONE: PATTERN DAO</vt:lpstr>
      <vt:lpstr>FLUSSO DI IMPLEMENTAZIONE: PATTERN FACADE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Giovanni  Campagna</dc:creator>
  <cp:lastModifiedBy>Giovanni Campagna</cp:lastModifiedBy>
  <cp:revision>8</cp:revision>
  <dcterms:created xsi:type="dcterms:W3CDTF">2024-06-25T08:24:26Z</dcterms:created>
  <dcterms:modified xsi:type="dcterms:W3CDTF">2024-06-25T10:02:03Z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